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73788" autoAdjust="0"/>
  </p:normalViewPr>
  <p:slideViewPr>
    <p:cSldViewPr snapToGrid="0">
      <p:cViewPr varScale="1">
        <p:scale>
          <a:sx n="55" d="100"/>
          <a:sy n="55" d="100"/>
        </p:scale>
        <p:origin x="12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70EE0D-1DF9-465D-A988-117CCE9DCC03}" type="datetimeFigureOut">
              <a:rPr lang="en-US" smtClean="0"/>
              <a:t>2/10/2020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AA75E-2178-4DCA-B815-A6D77F111110}" type="slidenum">
              <a:rPr lang="en-US" smtClean="0"/>
              <a:t>‹#›</a:t>
            </a:fld>
            <a:endParaRPr lang="en-US" dirty="0"/>
          </a:p>
        </p:txBody>
      </p:sp>
    </p:spTree>
    <p:extLst>
      <p:ext uri="{BB962C8B-B14F-4D97-AF65-F5344CB8AC3E}">
        <p14:creationId xmlns:p14="http://schemas.microsoft.com/office/powerpoint/2010/main" val="3624613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1</a:t>
            </a:fld>
            <a:endParaRPr lang="en-US" dirty="0"/>
          </a:p>
        </p:txBody>
      </p:sp>
    </p:spTree>
    <p:extLst>
      <p:ext uri="{BB962C8B-B14F-4D97-AF65-F5344CB8AC3E}">
        <p14:creationId xmlns:p14="http://schemas.microsoft.com/office/powerpoint/2010/main" val="3651959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smtClean="0"/>
              <a:t>Operational</a:t>
            </a:r>
            <a:r>
              <a:rPr lang="en-US" baseline="0" dirty="0" smtClean="0"/>
              <a:t> budgeting is among the essential components for success an organization. Budgeting process demands a comprehensive  income statement which will aid in identifying the major sources  of income for the nursing unit income. The income statement will be composed of all the transaction made from the services offered including inpatient and drugs sold to the patients. For the operating budget to be simple and understandable, the designers must break down the total value of the revenue into its respective sources. Notably, it is through the breakdown that the managers can identify the contribution level of each component.  The facility can source its income from </a:t>
            </a:r>
            <a:r>
              <a:rPr lang="en-US" sz="1200" dirty="0" smtClean="0">
                <a:latin typeface="Times New Roman" panose="02020603050405020304" pitchFamily="18" charset="0"/>
                <a:cs typeface="Times New Roman" panose="02020603050405020304" pitchFamily="18" charset="0"/>
              </a:rPr>
              <a:t>Other sources may include donations, support from healthcare company and grants.   </a:t>
            </a:r>
          </a:p>
          <a:p>
            <a:pPr>
              <a:buFont typeface="Wingdings" panose="05000000000000000000" pitchFamily="2" charset="2"/>
              <a:buChar char="§"/>
            </a:pPr>
            <a:endParaRPr lang="en-US"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2</a:t>
            </a:fld>
            <a:endParaRPr lang="en-US" dirty="0"/>
          </a:p>
        </p:txBody>
      </p:sp>
    </p:spTree>
    <p:extLst>
      <p:ext uri="{BB962C8B-B14F-4D97-AF65-F5344CB8AC3E}">
        <p14:creationId xmlns:p14="http://schemas.microsoft.com/office/powerpoint/2010/main" val="3295305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budget attached to the staffing components will be entirely based on the available beds (20-beds), the type of patients and their health conditions. Since the unit will be offering inpatient services, it will be required to admit patients thereby bringing the need to have night shift nurses. Notably, the ratio of the staff to the patients must be high to enhance patient- centered care. For the budget to be understandable, the list of nurses must be provided based on their specialization and job group. Importantly, disbursement of benefits and remuneration should be recorded as per employee to avoid ambiguity and errors. It will be vital for the designers to include the cost attached to newly absorbed employees under staff expenses.   </a:t>
            </a:r>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3</a:t>
            </a:fld>
            <a:endParaRPr lang="en-US" dirty="0"/>
          </a:p>
        </p:txBody>
      </p:sp>
    </p:spTree>
    <p:extLst>
      <p:ext uri="{BB962C8B-B14F-4D97-AF65-F5344CB8AC3E}">
        <p14:creationId xmlns:p14="http://schemas.microsoft.com/office/powerpoint/2010/main" val="3950660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will crucial</a:t>
            </a:r>
            <a:r>
              <a:rPr lang="en-US" baseline="0" dirty="0" smtClean="0"/>
              <a:t> for the nursing unit to provide a comprehensive records of e</a:t>
            </a:r>
            <a:r>
              <a:rPr lang="en-US" dirty="0" smtClean="0"/>
              <a:t>quipment</a:t>
            </a:r>
            <a:r>
              <a:rPr lang="en-US" baseline="0" dirty="0" smtClean="0"/>
              <a:t>  and supplies  in the operating budget. The cost attached to this component included medical </a:t>
            </a:r>
            <a:r>
              <a:rPr lang="en-US" sz="1200" dirty="0" smtClean="0">
                <a:latin typeface="Times New Roman" panose="02020603050405020304" pitchFamily="18" charset="0"/>
                <a:cs typeface="Times New Roman" panose="02020603050405020304" pitchFamily="18" charset="0"/>
              </a:rPr>
              <a:t>, personal, hygiene and other supplies for the nursing unit.</a:t>
            </a:r>
            <a:r>
              <a:rPr lang="en-US" sz="1200" baseline="0" dirty="0" smtClean="0">
                <a:latin typeface="Times New Roman" panose="02020603050405020304" pitchFamily="18" charset="0"/>
                <a:cs typeface="Times New Roman" panose="02020603050405020304" pitchFamily="18" charset="0"/>
              </a:rPr>
              <a:t> </a:t>
            </a:r>
            <a:r>
              <a:rPr lang="en-US" sz="1200" baseline="0" dirty="0" smtClean="0">
                <a:latin typeface="+mn-lt"/>
                <a:cs typeface="+mn-cs"/>
              </a:rPr>
              <a:t>Notably, equipment and supply expense's come from different sources, therefore, they </a:t>
            </a:r>
            <a:r>
              <a:rPr lang="en-US" sz="1200" dirty="0" smtClean="0">
                <a:latin typeface="Times New Roman" panose="02020603050405020304" pitchFamily="18" charset="0"/>
                <a:cs typeface="Times New Roman" panose="02020603050405020304" pitchFamily="18" charset="0"/>
              </a:rPr>
              <a:t>must be recorded as per their category, for instance, postage expenses will recorded as office supplies. One of the</a:t>
            </a:r>
            <a:r>
              <a:rPr lang="en-US" sz="1200" baseline="0" dirty="0" smtClean="0">
                <a:latin typeface="Times New Roman" panose="02020603050405020304" pitchFamily="18" charset="0"/>
                <a:cs typeface="Times New Roman" panose="02020603050405020304" pitchFamily="18" charset="0"/>
              </a:rPr>
              <a:t> major requirement of a budget is understandability. As a result, the planners will be required to put an heading at each category. </a:t>
            </a:r>
            <a:r>
              <a:rPr lang="en-US" sz="1200" dirty="0" smtClean="0">
                <a:latin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mn-lt"/>
                <a:cs typeface="+mn-cs"/>
              </a:rPr>
              <a:t> </a:t>
            </a: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8AA75E-2178-4DCA-B815-A6D77F111110}" type="slidenum">
              <a:rPr lang="en-US" smtClean="0"/>
              <a:t>4</a:t>
            </a:fld>
            <a:endParaRPr lang="en-US" dirty="0"/>
          </a:p>
        </p:txBody>
      </p:sp>
    </p:spTree>
    <p:extLst>
      <p:ext uri="{BB962C8B-B14F-4D97-AF65-F5344CB8AC3E}">
        <p14:creationId xmlns:p14="http://schemas.microsoft.com/office/powerpoint/2010/main" val="769355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Interdepartmental charges will be a major</a:t>
            </a:r>
            <a:r>
              <a:rPr lang="en-US" baseline="0" dirty="0" smtClean="0"/>
              <a:t> component in the operational budget. Importantly, the medications supplied to the nursing unit will be sourced from different departments, for instance the stock medication will be supplied by pharmacy department. It is vital to note that the nursing unit will be charged for medications and services provided. Notably, the charges will vary according to the type of medications supplied, and will be recorded as cost to the nursing unit.  The  total value of charges must reflect on the expenses list. On its part, the nursing unit will earn through charging the patients for the services provided and the use of medication. As a result, the proceeds will reflect to the total value of the unit’s revenue.  </a:t>
            </a:r>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5</a:t>
            </a:fld>
            <a:endParaRPr lang="en-US" dirty="0"/>
          </a:p>
        </p:txBody>
      </p:sp>
    </p:spTree>
    <p:extLst>
      <p:ext uri="{BB962C8B-B14F-4D97-AF65-F5344CB8AC3E}">
        <p14:creationId xmlns:p14="http://schemas.microsoft.com/office/powerpoint/2010/main" val="439283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smtClean="0"/>
              <a:t>The budget planners</a:t>
            </a:r>
            <a:r>
              <a:rPr lang="en-US" baseline="0" dirty="0" smtClean="0"/>
              <a:t> will need to ascertain the total function of the unit, which can be loss or profit. The provided totals units will aid the nursing unit managers to </a:t>
            </a:r>
            <a:r>
              <a:rPr lang="en-US" sz="1200" dirty="0" smtClean="0">
                <a:latin typeface="Times New Roman" panose="02020603050405020304" pitchFamily="18" charset="0"/>
                <a:cs typeface="Times New Roman" panose="02020603050405020304" pitchFamily="18" charset="0"/>
              </a:rPr>
              <a:t>track the performance of</a:t>
            </a:r>
            <a:r>
              <a:rPr lang="en-US" sz="1200" baseline="0" dirty="0" smtClean="0">
                <a:latin typeface="Times New Roman" panose="02020603050405020304" pitchFamily="18" charset="0"/>
                <a:cs typeface="Times New Roman" panose="02020603050405020304" pitchFamily="18" charset="0"/>
              </a:rPr>
              <a:t> the unit based on various operations. Importantly,  the nursing unit will require to ascertain its value  on monthly basis to have a comprehensive and well manageable  records regarding net loss or profit .  The frequent recording of the total function will be pivotal in </a:t>
            </a:r>
            <a:r>
              <a:rPr lang="en-US" sz="1200" dirty="0" smtClean="0">
                <a:latin typeface="Times New Roman" panose="02020603050405020304" pitchFamily="18" charset="0"/>
                <a:cs typeface="Times New Roman" panose="02020603050405020304" pitchFamily="18" charset="0"/>
              </a:rPr>
              <a:t>determining the consistency and status of the unit.</a:t>
            </a:r>
          </a:p>
          <a:p>
            <a:pPr marL="0" indent="0">
              <a:buNone/>
            </a:pPr>
            <a:endParaRPr lang="en-US" sz="1200" dirty="0" smtClean="0">
              <a:latin typeface="Times New Roman" panose="02020603050405020304" pitchFamily="18" charset="0"/>
              <a:cs typeface="Times New Roman" panose="02020603050405020304" pitchFamily="18" charset="0"/>
            </a:endParaRPr>
          </a:p>
          <a:p>
            <a:r>
              <a:rPr lang="en-US" sz="1200" baseline="0" dirty="0" smtClean="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6</a:t>
            </a:fld>
            <a:endParaRPr lang="en-US" dirty="0"/>
          </a:p>
        </p:txBody>
      </p:sp>
    </p:spTree>
    <p:extLst>
      <p:ext uri="{BB962C8B-B14F-4D97-AF65-F5344CB8AC3E}">
        <p14:creationId xmlns:p14="http://schemas.microsoft.com/office/powerpoint/2010/main" val="38897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budget for nursing must include capital structures which contribute hugely in providing services efficiently. The most essential capital purchase is  </a:t>
            </a:r>
            <a:r>
              <a:rPr lang="en-US" sz="1200" dirty="0" smtClean="0">
                <a:latin typeface="Times New Roman" panose="02020603050405020304" pitchFamily="18" charset="0"/>
                <a:cs typeface="Times New Roman" panose="02020603050405020304" pitchFamily="18" charset="0"/>
              </a:rPr>
              <a:t>machinery </a:t>
            </a:r>
            <a:r>
              <a:rPr lang="en-US" sz="1200" baseline="0" dirty="0" smtClean="0">
                <a:latin typeface="Times New Roman" panose="02020603050405020304" pitchFamily="18" charset="0"/>
                <a:cs typeface="Times New Roman" panose="02020603050405020304" pitchFamily="18" charset="0"/>
              </a:rPr>
              <a:t>which may include </a:t>
            </a:r>
            <a:r>
              <a:rPr lang="en-US" sz="1200" dirty="0" smtClean="0">
                <a:latin typeface="Times New Roman" panose="02020603050405020304" pitchFamily="18" charset="0"/>
                <a:cs typeface="Times New Roman" panose="02020603050405020304" pitchFamily="18" charset="0"/>
              </a:rPr>
              <a:t>surgical tablets, patient monitors, lights, blankets, anesthesia machines, sterilizers and what a few. Computers</a:t>
            </a:r>
            <a:r>
              <a:rPr lang="en-US" sz="1200" baseline="0" dirty="0" smtClean="0">
                <a:latin typeface="Times New Roman" panose="02020603050405020304" pitchFamily="18" charset="0"/>
                <a:cs typeface="Times New Roman" panose="02020603050405020304" pitchFamily="18" charset="0"/>
              </a:rPr>
              <a:t> is yet another set of capital based purchase for the operational budget since they assist in storing, tracking and updating the units historical data automatically. The cashiers responsible for recording and receiving the units funds will need to have cash registers </a:t>
            </a:r>
            <a:r>
              <a:rPr lang="en-US" sz="1200" dirty="0" smtClean="0">
                <a:latin typeface="Times New Roman" panose="02020603050405020304" pitchFamily="18" charset="0"/>
                <a:cs typeface="Times New Roman" panose="02020603050405020304" pitchFamily="18" charset="0"/>
              </a:rPr>
              <a:t>for accuracy on</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transactions. Importantly,</a:t>
            </a:r>
            <a:r>
              <a:rPr lang="en-US" sz="1200" baseline="0" dirty="0" smtClean="0">
                <a:latin typeface="Times New Roman" panose="02020603050405020304" pitchFamily="18" charset="0"/>
                <a:cs typeface="Times New Roman" panose="02020603050405020304" pitchFamily="18" charset="0"/>
              </a:rPr>
              <a:t> ambulances will be a major contributor in </a:t>
            </a:r>
            <a:r>
              <a:rPr lang="en-US" baseline="0" dirty="0" smtClean="0"/>
              <a:t>providing </a:t>
            </a:r>
            <a:r>
              <a:rPr lang="en-US" sz="1200" dirty="0" smtClean="0">
                <a:latin typeface="Times New Roman" panose="02020603050405020304" pitchFamily="18" charset="0"/>
                <a:cs typeface="Times New Roman" panose="02020603050405020304" pitchFamily="18" charset="0"/>
              </a:rPr>
              <a:t>Emergency pre-hospital medical care geared towards attaining patient-</a:t>
            </a:r>
            <a:r>
              <a:rPr lang="en-US" sz="1200" baseline="0" dirty="0" smtClean="0">
                <a:latin typeface="Times New Roman" panose="02020603050405020304" pitchFamily="18" charset="0"/>
                <a:cs typeface="Times New Roman" panose="02020603050405020304" pitchFamily="18" charset="0"/>
              </a:rPr>
              <a:t> centered care</a:t>
            </a:r>
            <a:r>
              <a:rPr lang="en-US" sz="1200" dirty="0" smtClean="0">
                <a:latin typeface="Times New Roman" panose="02020603050405020304" pitchFamily="18" charset="0"/>
                <a:cs typeface="Times New Roman" panose="02020603050405020304" pitchFamily="18" charset="0"/>
              </a:rPr>
              <a:t>  </a:t>
            </a:r>
            <a:r>
              <a:rPr lang="en-US" sz="1200" baseline="0" dirty="0" smtClean="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7</a:t>
            </a:fld>
            <a:endParaRPr lang="en-US" dirty="0"/>
          </a:p>
        </p:txBody>
      </p:sp>
    </p:spTree>
    <p:extLst>
      <p:ext uri="{BB962C8B-B14F-4D97-AF65-F5344CB8AC3E}">
        <p14:creationId xmlns:p14="http://schemas.microsoft.com/office/powerpoint/2010/main" val="2039117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operational budget planner will be required to include the cost of purchasing capital machinery, and it is important to note that they depreciate with time. Examples are  </a:t>
            </a:r>
            <a:r>
              <a:rPr lang="en-US" sz="1200" dirty="0" smtClean="0">
                <a:latin typeface="Times New Roman" panose="02020603050405020304" pitchFamily="18" charset="0"/>
                <a:cs typeface="Times New Roman" panose="02020603050405020304" pitchFamily="18" charset="0"/>
              </a:rPr>
              <a:t>surgical tablets, patient monitors, lights, blankets, anesthesia machines, sterilizers and what a few. The central need for the facility</a:t>
            </a:r>
            <a:r>
              <a:rPr lang="en-US" sz="1200" baseline="0" dirty="0" smtClean="0">
                <a:latin typeface="Times New Roman" panose="02020603050405020304" pitchFamily="18" charset="0"/>
                <a:cs typeface="Times New Roman" panose="02020603050405020304" pitchFamily="18" charset="0"/>
              </a:rPr>
              <a:t> to acquire them is to improve </a:t>
            </a:r>
            <a:r>
              <a:rPr lang="en-US" sz="1200" dirty="0" smtClean="0">
                <a:latin typeface="Times New Roman" panose="02020603050405020304" pitchFamily="18" charset="0"/>
                <a:cs typeface="Times New Roman" panose="02020603050405020304" pitchFamily="18" charset="0"/>
              </a:rPr>
              <a:t>service delivery of the unit and minimize draining of resources.</a:t>
            </a:r>
            <a:r>
              <a:rPr lang="en-US" sz="1200" baseline="0" dirty="0" smtClean="0">
                <a:latin typeface="Times New Roman" panose="02020603050405020304" pitchFamily="18" charset="0"/>
                <a:cs typeface="Times New Roman" panose="02020603050405020304" pitchFamily="18" charset="0"/>
              </a:rPr>
              <a:t> Besides, the machinery will contribute hugely to the nursing home through aiding in </a:t>
            </a:r>
            <a:r>
              <a:rPr lang="en-US" sz="1200" dirty="0" smtClean="0">
                <a:latin typeface="Times New Roman" panose="02020603050405020304" pitchFamily="18" charset="0"/>
                <a:cs typeface="Times New Roman" panose="02020603050405020304" pitchFamily="18" charset="0"/>
              </a:rPr>
              <a:t>meeting changing business needs, increasing efficiency and productivity, improving security and safety, avoid leasing and being in line with competition.</a:t>
            </a:r>
            <a:r>
              <a:rPr lang="en-US" sz="1200" baseline="0" dirty="0" smtClean="0">
                <a:latin typeface="Times New Roman" panose="02020603050405020304" pitchFamily="18" charset="0"/>
                <a:cs typeface="Times New Roman" panose="02020603050405020304" pitchFamily="18" charset="0"/>
              </a:rPr>
              <a:t> To arrive at ROI, the budget managers will need to determine its maintenance cost including spare replacement and the usage simplicity. </a:t>
            </a:r>
            <a:r>
              <a:rPr lang="en-US" sz="1200" dirty="0" smtClean="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8</a:t>
            </a:fld>
            <a:endParaRPr lang="en-US" dirty="0"/>
          </a:p>
        </p:txBody>
      </p:sp>
    </p:spTree>
    <p:extLst>
      <p:ext uri="{BB962C8B-B14F-4D97-AF65-F5344CB8AC3E}">
        <p14:creationId xmlns:p14="http://schemas.microsoft.com/office/powerpoint/2010/main" val="2496397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Its</a:t>
            </a:r>
            <a:r>
              <a:rPr lang="en-US" baseline="0" dirty="0" smtClean="0"/>
              <a:t> will be essential for the nursing unit to purchase cash registers for </a:t>
            </a:r>
            <a:r>
              <a:rPr lang="en-US" sz="1200" dirty="0" smtClean="0">
                <a:latin typeface="Times New Roman" panose="02020603050405020304" pitchFamily="18" charset="0"/>
                <a:cs typeface="Times New Roman" panose="02020603050405020304" pitchFamily="18" charset="0"/>
              </a:rPr>
              <a:t>promoting efficacy on transactions. The registers contributes hugely</a:t>
            </a:r>
            <a:r>
              <a:rPr lang="en-US" sz="1200" baseline="0" dirty="0" smtClean="0">
                <a:latin typeface="Times New Roman" panose="02020603050405020304" pitchFamily="18" charset="0"/>
                <a:cs typeface="Times New Roman" panose="02020603050405020304" pitchFamily="18" charset="0"/>
              </a:rPr>
              <a:t> in various perspectives, including </a:t>
            </a:r>
            <a:r>
              <a:rPr lang="en-US" sz="1200" dirty="0" smtClean="0">
                <a:latin typeface="Times New Roman" panose="02020603050405020304" pitchFamily="18" charset="0"/>
                <a:cs typeface="Times New Roman" panose="02020603050405020304" pitchFamily="18" charset="0"/>
              </a:rPr>
              <a:t>tracking the patients transactions, boosting the check out time and enhancing</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accuracy in record keeping. Notably, it will be beneficial </a:t>
            </a:r>
            <a:r>
              <a:rPr lang="en-US" sz="1200" baseline="0" dirty="0" smtClean="0">
                <a:latin typeface="Times New Roman" panose="02020603050405020304" pitchFamily="18" charset="0"/>
                <a:cs typeface="Times New Roman" panose="02020603050405020304" pitchFamily="18" charset="0"/>
              </a:rPr>
              <a:t> to the cashier, through providing them with </a:t>
            </a:r>
            <a:r>
              <a:rPr lang="en-US" sz="1200" dirty="0" smtClean="0">
                <a:latin typeface="Times New Roman" panose="02020603050405020304" pitchFamily="18" charset="0"/>
                <a:cs typeface="Times New Roman" panose="02020603050405020304" pitchFamily="18" charset="0"/>
              </a:rPr>
              <a:t>software that assist in charging patients tax appropriately.</a:t>
            </a:r>
            <a:r>
              <a:rPr lang="en-US" sz="1200" baseline="0" dirty="0" smtClean="0">
                <a:latin typeface="Times New Roman" panose="02020603050405020304" pitchFamily="18" charset="0"/>
                <a:cs typeface="Times New Roman" panose="02020603050405020304" pitchFamily="18" charset="0"/>
              </a:rPr>
              <a:t> Again, they aid in </a:t>
            </a:r>
            <a:r>
              <a:rPr lang="en-US" sz="1200" dirty="0" smtClean="0">
                <a:latin typeface="Times New Roman" panose="02020603050405020304" pitchFamily="18" charset="0"/>
                <a:cs typeface="Times New Roman" panose="02020603050405020304" pitchFamily="18" charset="0"/>
              </a:rPr>
              <a:t>running reports and identifying each clinicians production and providing security for the cash  as it opens and locks automatically. Its</a:t>
            </a:r>
            <a:r>
              <a:rPr lang="en-US" sz="1200" baseline="0" dirty="0" smtClean="0">
                <a:latin typeface="Times New Roman" panose="02020603050405020304" pitchFamily="18" charset="0"/>
                <a:cs typeface="Times New Roman" panose="02020603050405020304" pitchFamily="18" charset="0"/>
              </a:rPr>
              <a:t> return on capital will be ascertained based on </a:t>
            </a:r>
            <a:r>
              <a:rPr lang="en-US" sz="1200" dirty="0" smtClean="0">
                <a:latin typeface="Times New Roman" panose="02020603050405020304" pitchFamily="18" charset="0"/>
                <a:cs typeface="Times New Roman" panose="02020603050405020304" pitchFamily="18" charset="0"/>
              </a:rPr>
              <a:t>maintained cost, user simplicity and adaptability.     </a:t>
            </a:r>
          </a:p>
          <a:p>
            <a:pPr marL="0" indent="0">
              <a:buNone/>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9</a:t>
            </a:fld>
            <a:endParaRPr lang="en-US" dirty="0"/>
          </a:p>
        </p:txBody>
      </p:sp>
    </p:spTree>
    <p:extLst>
      <p:ext uri="{BB962C8B-B14F-4D97-AF65-F5344CB8AC3E}">
        <p14:creationId xmlns:p14="http://schemas.microsoft.com/office/powerpoint/2010/main" val="40188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use of computers in the</a:t>
            </a:r>
            <a:r>
              <a:rPr lang="en-US" baseline="0" dirty="0" smtClean="0"/>
              <a:t> healthcare field has been worldly evidenced due to their ability in storing large volumes of data in additions to promoting connectivity among the units components. They should be part of the budget to contribute positively through </a:t>
            </a:r>
            <a:r>
              <a:rPr lang="en-US" sz="1200" dirty="0" smtClean="0">
                <a:latin typeface="Times New Roman" panose="02020603050405020304" pitchFamily="18" charset="0"/>
                <a:cs typeface="Times New Roman" panose="02020603050405020304" pitchFamily="18" charset="0"/>
              </a:rPr>
              <a:t>boosting productivity, storing vast amount of data and reducing waste. </a:t>
            </a:r>
            <a:r>
              <a:rPr lang="en-US" baseline="0" dirty="0" smtClean="0"/>
              <a:t>Again, they assists the clinician in having an in depth of data in addition to enhancing accessibility to internet services.  It will be through the use of computers that the clinicians will sort, organize and  search the facility’s information. It is important to note that  their ROI  must be kept high by enhancing their </a:t>
            </a:r>
            <a:r>
              <a:rPr lang="en-US" sz="1200" dirty="0" smtClean="0">
                <a:latin typeface="Times New Roman" panose="02020603050405020304" pitchFamily="18" charset="0"/>
                <a:cs typeface="Times New Roman" panose="02020603050405020304" pitchFamily="18" charset="0"/>
              </a:rPr>
              <a:t>user friendly and low maintenance cost.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10</a:t>
            </a:fld>
            <a:endParaRPr lang="en-US" dirty="0"/>
          </a:p>
        </p:txBody>
      </p:sp>
    </p:spTree>
    <p:extLst>
      <p:ext uri="{BB962C8B-B14F-4D97-AF65-F5344CB8AC3E}">
        <p14:creationId xmlns:p14="http://schemas.microsoft.com/office/powerpoint/2010/main" val="1603893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existing research suggest that ambulances have impacted the nursing field positively through saving the lives of patients. Precisely, they provide </a:t>
            </a:r>
            <a:r>
              <a:rPr lang="en-US" sz="1200" dirty="0" smtClean="0">
                <a:latin typeface="Times New Roman" panose="02020603050405020304" pitchFamily="18" charset="0"/>
                <a:cs typeface="Times New Roman" panose="02020603050405020304" pitchFamily="18" charset="0"/>
              </a:rPr>
              <a:t>Emergency pre-hospital medical care geared towards attaining patient-</a:t>
            </a:r>
            <a:r>
              <a:rPr lang="en-US" sz="1200" baseline="0" dirty="0" smtClean="0">
                <a:latin typeface="Times New Roman" panose="02020603050405020304" pitchFamily="18" charset="0"/>
                <a:cs typeface="Times New Roman" panose="02020603050405020304" pitchFamily="18" charset="0"/>
              </a:rPr>
              <a:t> centered care. Therefore, it will be vital to include ambulatory care in budget for </a:t>
            </a:r>
            <a:r>
              <a:rPr lang="en-US" sz="1200" dirty="0" smtClean="0">
                <a:latin typeface="Times New Roman" panose="02020603050405020304" pitchFamily="18" charset="0"/>
                <a:cs typeface="Times New Roman" panose="02020603050405020304" pitchFamily="18" charset="0"/>
              </a:rPr>
              <a:t>responding to emergency care and transferring patients to alternative</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nursing homes. Importantly, they will aid</a:t>
            </a:r>
            <a:r>
              <a:rPr lang="en-US" sz="1200" baseline="0" dirty="0" smtClean="0">
                <a:latin typeface="Times New Roman" panose="02020603050405020304" pitchFamily="18" charset="0"/>
                <a:cs typeface="Times New Roman" panose="02020603050405020304" pitchFamily="18" charset="0"/>
              </a:rPr>
              <a:t> in promoting the health of patients through minimizing chances of </a:t>
            </a:r>
            <a:r>
              <a:rPr lang="en-US" sz="1200" dirty="0" smtClean="0">
                <a:latin typeface="Times New Roman" panose="02020603050405020304" pitchFamily="18" charset="0"/>
                <a:cs typeface="Times New Roman" panose="02020603050405020304" pitchFamily="18" charset="0"/>
              </a:rPr>
              <a:t>mishaps before the patient is admitted to the unit.</a:t>
            </a:r>
            <a:r>
              <a:rPr lang="en-US" sz="1200" baseline="0" dirty="0" smtClean="0">
                <a:latin typeface="Times New Roman" panose="02020603050405020304" pitchFamily="18" charset="0"/>
                <a:cs typeface="Times New Roman" panose="02020603050405020304" pitchFamily="18" charset="0"/>
              </a:rPr>
              <a:t> The budget should cover the cost of ambulance’s technicians and paramedics because they aid in delivering i</a:t>
            </a:r>
            <a:r>
              <a:rPr lang="en-US" sz="1200" dirty="0" smtClean="0">
                <a:latin typeface="Times New Roman" panose="02020603050405020304" pitchFamily="18" charset="0"/>
                <a:cs typeface="Times New Roman" panose="02020603050405020304" pitchFamily="18" charset="0"/>
              </a:rPr>
              <a:t>mmediate and effective life saving care.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58AA75E-2178-4DCA-B815-A6D77F111110}" type="slidenum">
              <a:rPr lang="en-US" smtClean="0"/>
              <a:t>11</a:t>
            </a:fld>
            <a:endParaRPr lang="en-US" dirty="0"/>
          </a:p>
        </p:txBody>
      </p:sp>
    </p:spTree>
    <p:extLst>
      <p:ext uri="{BB962C8B-B14F-4D97-AF65-F5344CB8AC3E}">
        <p14:creationId xmlns:p14="http://schemas.microsoft.com/office/powerpoint/2010/main" val="350654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4045792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258873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64561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299696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782045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88215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2541620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632785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2488113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399388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822BC5-9D18-4CFA-88AB-2CA81193543A}" type="datetimeFigureOut">
              <a:rPr lang="en-US" smtClean="0"/>
              <a:t>2/10/2020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553BD9-D985-4D36-A9FE-78ED9FC27FD7}" type="slidenum">
              <a:rPr lang="en-US" smtClean="0"/>
              <a:t>‹#›</a:t>
            </a:fld>
            <a:endParaRPr lang="en-US" dirty="0"/>
          </a:p>
        </p:txBody>
      </p:sp>
    </p:spTree>
    <p:extLst>
      <p:ext uri="{BB962C8B-B14F-4D97-AF65-F5344CB8AC3E}">
        <p14:creationId xmlns:p14="http://schemas.microsoft.com/office/powerpoint/2010/main" val="395305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822BC5-9D18-4CFA-88AB-2CA81193543A}" type="datetimeFigureOut">
              <a:rPr lang="en-US" smtClean="0"/>
              <a:t>2/10/2020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553BD9-D985-4D36-A9FE-78ED9FC27FD7}" type="slidenum">
              <a:rPr lang="en-US" smtClean="0"/>
              <a:t>‹#›</a:t>
            </a:fld>
            <a:endParaRPr lang="en-US" dirty="0"/>
          </a:p>
        </p:txBody>
      </p:sp>
    </p:spTree>
    <p:extLst>
      <p:ext uri="{BB962C8B-B14F-4D97-AF65-F5344CB8AC3E}">
        <p14:creationId xmlns:p14="http://schemas.microsoft.com/office/powerpoint/2010/main" val="374667779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29"/>
            <a:ext cx="9144000" cy="1525303"/>
          </a:xfrm>
        </p:spPr>
        <p:txBody>
          <a:bodyPr>
            <a:normAutofit/>
          </a:bodyPr>
          <a:lstStyle/>
          <a:p>
            <a:r>
              <a:rPr lang="en-US" sz="3600" dirty="0" smtClean="0">
                <a:latin typeface="Times New Roman" panose="02020603050405020304" pitchFamily="18" charset="0"/>
                <a:cs typeface="Times New Roman" panose="02020603050405020304" pitchFamily="18" charset="0"/>
              </a:rPr>
              <a:t>OPERATIONAL BUDGETING  </a:t>
            </a:r>
            <a:br>
              <a:rPr lang="en-US" sz="3600" dirty="0" smtClean="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842448"/>
            <a:ext cx="9144000" cy="3289110"/>
          </a:xfrm>
        </p:spPr>
        <p:txBody>
          <a:bodyPr/>
          <a:lstStyle/>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KEY COMPONENTS OF BUDGETING AND CAPITAL STRUCTRE FOR 20-BED NURSING UNIT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3895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KEY COMPONENTS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ctr">
              <a:buNone/>
            </a:pPr>
            <a:r>
              <a:rPr lang="en-US" sz="2000" dirty="0" smtClean="0">
                <a:latin typeface="Times New Roman" panose="02020603050405020304" pitchFamily="18" charset="0"/>
                <a:cs typeface="Times New Roman" panose="02020603050405020304" pitchFamily="18" charset="0"/>
              </a:rPr>
              <a:t>BUSINESS INCOME COMPONENT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Income is the star player in the budget of nursing unit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Describes what the business earns, in form of income statements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comes from sale of medicinal drugs and services provided</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Breaks the total revenue to specific income statements from services and drugs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 breakdown helps managers identify the optimal contribution of each unit</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Other sources may include donations, support from healthcare company </a:t>
            </a:r>
            <a:r>
              <a:rPr lang="en-US" sz="2000" dirty="0" smtClean="0">
                <a:latin typeface="Times New Roman" panose="02020603050405020304" pitchFamily="18" charset="0"/>
                <a:cs typeface="Times New Roman" panose="02020603050405020304" pitchFamily="18" charset="0"/>
              </a:rPr>
              <a:t>and grants.   </a:t>
            </a:r>
          </a:p>
          <a:p>
            <a:pPr>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3251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Times New Roman" panose="02020603050405020304" pitchFamily="18" charset="0"/>
                <a:cs typeface="Times New Roman" panose="02020603050405020304" pitchFamily="18" charset="0"/>
              </a:rPr>
              <a:t>STAFFING COMPONENT  </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t> </a:t>
            </a:r>
            <a:r>
              <a:rPr lang="en-US" sz="2400" dirty="0">
                <a:latin typeface="Times New Roman" panose="02020603050405020304" pitchFamily="18" charset="0"/>
                <a:cs typeface="Times New Roman" panose="02020603050405020304" pitchFamily="18" charset="0"/>
              </a:rPr>
              <a:t>W</a:t>
            </a:r>
            <a:r>
              <a:rPr lang="en-US" sz="2400" dirty="0" smtClean="0">
                <a:latin typeface="Times New Roman" panose="02020603050405020304" pitchFamily="18" charset="0"/>
                <a:cs typeface="Times New Roman" panose="02020603050405020304" pitchFamily="18" charset="0"/>
              </a:rPr>
              <a:t>ill be based on the number beds, the type of health condition and the patients</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It must have a higher staff to patient ratio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Must provide a list of clinicians based on their category</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Remuneration and benefits must be recorded as per person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New employee’s cost and their training should be recorded under staff expense. </a:t>
            </a:r>
            <a:endParaRPr lang="en-US" sz="2400" dirty="0" smtClean="0"/>
          </a:p>
        </p:txBody>
      </p:sp>
    </p:spTree>
    <p:extLst>
      <p:ext uri="{BB962C8B-B14F-4D97-AF65-F5344CB8AC3E}">
        <p14:creationId xmlns:p14="http://schemas.microsoft.com/office/powerpoint/2010/main" val="4211396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EQUIPMENT AND SUPPLIES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Includes medical, personal, hygiene and other supplies for the nursing unit </a:t>
            </a:r>
          </a:p>
          <a:p>
            <a:r>
              <a:rPr lang="en-US" sz="2400" dirty="0" smtClean="0">
                <a:latin typeface="Times New Roman" panose="02020603050405020304" pitchFamily="18" charset="0"/>
                <a:cs typeface="Times New Roman" panose="02020603050405020304" pitchFamily="18" charset="0"/>
              </a:rPr>
              <a:t>Each expense on the supply must be recorded as per their category, for instance, postage expenses will recorded as office supplies </a:t>
            </a:r>
          </a:p>
          <a:p>
            <a:r>
              <a:rPr lang="en-US" sz="2400" dirty="0" smtClean="0">
                <a:latin typeface="Times New Roman" panose="02020603050405020304" pitchFamily="18" charset="0"/>
                <a:cs typeface="Times New Roman" panose="02020603050405020304" pitchFamily="18" charset="0"/>
              </a:rPr>
              <a:t>Each category will need to have an heading </a:t>
            </a:r>
          </a:p>
          <a:p>
            <a:r>
              <a:rPr lang="en-US" sz="2400" dirty="0" smtClean="0">
                <a:latin typeface="Times New Roman" panose="02020603050405020304" pitchFamily="18" charset="0"/>
                <a:cs typeface="Times New Roman" panose="02020603050405020304" pitchFamily="18" charset="0"/>
              </a:rPr>
              <a:t>The heading will aid in covering all the equipment and supplies.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1003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Times New Roman" panose="02020603050405020304" pitchFamily="18" charset="0"/>
                <a:cs typeface="Times New Roman" panose="02020603050405020304" pitchFamily="18" charset="0"/>
              </a:rPr>
              <a:t>INTERDEPARTMENTAL CHARGES </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nursing unit will be charged based on the departmental services </a:t>
            </a:r>
          </a:p>
          <a:p>
            <a:r>
              <a:rPr lang="en-US" sz="2400" dirty="0" smtClean="0">
                <a:latin typeface="Times New Roman" panose="02020603050405020304" pitchFamily="18" charset="0"/>
                <a:cs typeface="Times New Roman" panose="02020603050405020304" pitchFamily="18" charset="0"/>
              </a:rPr>
              <a:t>Each department provides different medication </a:t>
            </a:r>
          </a:p>
          <a:p>
            <a:r>
              <a:rPr lang="en-US" sz="2400" dirty="0" smtClean="0">
                <a:latin typeface="Times New Roman" panose="02020603050405020304" pitchFamily="18" charset="0"/>
                <a:cs typeface="Times New Roman" panose="02020603050405020304" pitchFamily="18" charset="0"/>
              </a:rPr>
              <a:t>The rates of charges are based on the type of medications provided</a:t>
            </a:r>
          </a:p>
          <a:p>
            <a:r>
              <a:rPr lang="en-US" sz="2400" dirty="0" smtClean="0">
                <a:latin typeface="Times New Roman" panose="02020603050405020304" pitchFamily="18" charset="0"/>
                <a:cs typeface="Times New Roman" panose="02020603050405020304" pitchFamily="18" charset="0"/>
              </a:rPr>
              <a:t>The total cost of charges from the department must reflect on the expenses line </a:t>
            </a:r>
          </a:p>
          <a:p>
            <a:r>
              <a:rPr lang="en-US" sz="2400" dirty="0" smtClean="0">
                <a:latin typeface="Times New Roman" panose="02020603050405020304" pitchFamily="18" charset="0"/>
                <a:cs typeface="Times New Roman" panose="02020603050405020304" pitchFamily="18" charset="0"/>
              </a:rPr>
              <a:t>The patients using the medication stock will be charged </a:t>
            </a:r>
          </a:p>
          <a:p>
            <a:r>
              <a:rPr lang="en-US" sz="2400" dirty="0" smtClean="0">
                <a:latin typeface="Times New Roman" panose="02020603050405020304" pitchFamily="18" charset="0"/>
                <a:cs typeface="Times New Roman" panose="02020603050405020304" pitchFamily="18" charset="0"/>
              </a:rPr>
              <a:t>The charges from the patients will be reflected on the budget as a revenue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4821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NET INCOME OR LOSS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 total function will be vital in the operating budget.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Its will aid in tracking the performance of the unit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Can be recorded on monthly basis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 expenses can be recorded as per their category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 total from each category will aid in determining the consistency and status of the unit</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41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Times New Roman" panose="02020603050405020304" pitchFamily="18" charset="0"/>
                <a:cs typeface="Times New Roman" panose="02020603050405020304" pitchFamily="18" charset="0"/>
              </a:rPr>
              <a:t>CAPITAL PURCHASES </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69144" y="1825625"/>
            <a:ext cx="10284655" cy="3506030"/>
          </a:xfrm>
        </p:spPr>
        <p:txBody>
          <a:bodyPr>
            <a:normAutofit/>
          </a:bodyPr>
          <a:lstStyle/>
          <a:p>
            <a:r>
              <a:rPr lang="en-US" sz="2400" dirty="0" smtClean="0">
                <a:latin typeface="Times New Roman" panose="02020603050405020304" pitchFamily="18" charset="0"/>
                <a:cs typeface="Times New Roman" panose="02020603050405020304" pitchFamily="18" charset="0"/>
              </a:rPr>
              <a:t>The purchase will include machinery , for instance surgical tablets, patient monitors, lights, blankets, anesthesia machines, sterilizers and what a few</a:t>
            </a:r>
          </a:p>
          <a:p>
            <a:r>
              <a:rPr lang="en-US" sz="2400" dirty="0" smtClean="0">
                <a:latin typeface="Times New Roman" panose="02020603050405020304" pitchFamily="18" charset="0"/>
                <a:cs typeface="Times New Roman" panose="02020603050405020304" pitchFamily="18" charset="0"/>
              </a:rPr>
              <a:t>Cash machine registers for accuracy in transactions </a:t>
            </a:r>
          </a:p>
          <a:p>
            <a:r>
              <a:rPr lang="en-US" sz="2400" dirty="0" smtClean="0">
                <a:latin typeface="Times New Roman" panose="02020603050405020304" pitchFamily="18" charset="0"/>
                <a:cs typeface="Times New Roman" panose="02020603050405020304" pitchFamily="18" charset="0"/>
              </a:rPr>
              <a:t>Computers for storing units data and department interconnectivity </a:t>
            </a:r>
          </a:p>
          <a:p>
            <a:r>
              <a:rPr lang="en-US" sz="2400" dirty="0" smtClean="0">
                <a:latin typeface="Times New Roman" panose="02020603050405020304" pitchFamily="18" charset="0"/>
                <a:cs typeface="Times New Roman" panose="02020603050405020304" pitchFamily="18" charset="0"/>
              </a:rPr>
              <a:t>Cars, for instance ambulances and staff buses </a:t>
            </a:r>
          </a:p>
          <a:p>
            <a:pPr marL="0" indent="0">
              <a:buNone/>
            </a:pPr>
            <a:r>
              <a:rPr lang="en-US" sz="2400" dirty="0" smtClean="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176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46" y="347540"/>
            <a:ext cx="10515600" cy="1325563"/>
          </a:xfrm>
        </p:spPr>
        <p:txBody>
          <a:bodyPr>
            <a:normAutofit/>
          </a:bodyPr>
          <a:lstStyle/>
          <a:p>
            <a:pPr algn="ctr"/>
            <a:r>
              <a:rPr lang="en-US" sz="2400" dirty="0" smtClean="0">
                <a:latin typeface="Times New Roman" panose="02020603050405020304" pitchFamily="18" charset="0"/>
                <a:cs typeface="Times New Roman" panose="02020603050405020304" pitchFamily="18" charset="0"/>
              </a:rPr>
              <a:t>MACHINERY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Entails the nursing equipment -may be moveable or immovable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Their need is to boost service delivery of the unit and minimize draining of resources</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Benefits include; meeting changing business needs, increasing efficiency and productivity, improving security and safety, avoid leasing and being in line with competition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The machinery purchased must have high return on capita (ROI).  </a:t>
            </a:r>
          </a:p>
          <a:p>
            <a:pPr>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 The total cost of ownership (TCO) will be used to determine ROI</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3975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CASH REGISTERS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It is among the vital components for nursing unit</a:t>
            </a:r>
          </a:p>
          <a:p>
            <a:pPr marL="0" indent="0">
              <a:buNone/>
            </a:pPr>
            <a:r>
              <a:rPr lang="en-US" sz="2400" dirty="0" smtClean="0">
                <a:latin typeface="Times New Roman" panose="02020603050405020304" pitchFamily="18" charset="0"/>
                <a:cs typeface="Times New Roman" panose="02020603050405020304" pitchFamily="18" charset="0"/>
              </a:rPr>
              <a:t>Their need may include promoting efficacy on transactions </a:t>
            </a:r>
          </a:p>
          <a:p>
            <a:pPr marL="0" indent="0">
              <a:buNone/>
            </a:pPr>
            <a:r>
              <a:rPr lang="en-US" sz="2400" dirty="0" smtClean="0">
                <a:latin typeface="Times New Roman" panose="02020603050405020304" pitchFamily="18" charset="0"/>
                <a:cs typeface="Times New Roman" panose="02020603050405020304" pitchFamily="18" charset="0"/>
              </a:rPr>
              <a:t>Its benefits  include tracking the patients transactions and boosting the check out time and  accuracy in record keeping.</a:t>
            </a:r>
          </a:p>
          <a:p>
            <a:pPr marL="0" indent="0">
              <a:buNone/>
            </a:pPr>
            <a:r>
              <a:rPr lang="en-US" sz="2400" dirty="0" smtClean="0">
                <a:latin typeface="Times New Roman" panose="02020603050405020304" pitchFamily="18" charset="0"/>
                <a:cs typeface="Times New Roman" panose="02020603050405020304" pitchFamily="18" charset="0"/>
              </a:rPr>
              <a:t>They provide the cashier with software that assist in charging tax for the patient appropriately</a:t>
            </a:r>
          </a:p>
          <a:p>
            <a:pPr marL="0" indent="0">
              <a:buNone/>
            </a:pPr>
            <a:r>
              <a:rPr lang="en-US" sz="2400" dirty="0" smtClean="0">
                <a:latin typeface="Times New Roman" panose="02020603050405020304" pitchFamily="18" charset="0"/>
                <a:cs typeface="Times New Roman" panose="02020603050405020304" pitchFamily="18" charset="0"/>
              </a:rPr>
              <a:t>Aid in running reports and identifying each clinicians production </a:t>
            </a:r>
          </a:p>
          <a:p>
            <a:pPr marL="0" indent="0">
              <a:buNone/>
            </a:pPr>
            <a:r>
              <a:rPr lang="en-US" sz="2400" dirty="0" smtClean="0">
                <a:latin typeface="Times New Roman" panose="02020603050405020304" pitchFamily="18" charset="0"/>
                <a:cs typeface="Times New Roman" panose="02020603050405020304" pitchFamily="18" charset="0"/>
              </a:rPr>
              <a:t>They provide security for the cash and transaction as it opens and locks automatically. </a:t>
            </a:r>
          </a:p>
          <a:p>
            <a:pPr marL="0" indent="0">
              <a:buNone/>
            </a:pPr>
            <a:r>
              <a:rPr lang="en-US" sz="2400" dirty="0" smtClean="0">
                <a:latin typeface="Times New Roman" panose="02020603050405020304" pitchFamily="18" charset="0"/>
                <a:cs typeface="Times New Roman" panose="02020603050405020304" pitchFamily="18" charset="0"/>
              </a:rPr>
              <a:t>Its ROI will be ascertaining its maintained cost, user simplicity and adaptability     </a:t>
            </a: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1908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COMPUTERS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Aids in storing nursing unit’s </a:t>
            </a:r>
            <a:r>
              <a:rPr lang="en-US" sz="2400" dirty="0">
                <a:latin typeface="Times New Roman" panose="02020603050405020304" pitchFamily="18" charset="0"/>
                <a:cs typeface="Times New Roman" panose="02020603050405020304" pitchFamily="18" charset="0"/>
              </a:rPr>
              <a:t>data and </a:t>
            </a:r>
            <a:r>
              <a:rPr lang="en-US" sz="2400" dirty="0" smtClean="0">
                <a:latin typeface="Times New Roman" panose="02020603050405020304" pitchFamily="18" charset="0"/>
                <a:cs typeface="Times New Roman" panose="02020603050405020304" pitchFamily="18" charset="0"/>
              </a:rPr>
              <a:t>promoting departmental interconnectivity</a:t>
            </a:r>
          </a:p>
          <a:p>
            <a:pPr marL="0" indent="0">
              <a:buNone/>
            </a:pPr>
            <a:r>
              <a:rPr lang="en-US" sz="2400" dirty="0" smtClean="0">
                <a:latin typeface="Times New Roman" panose="02020603050405020304" pitchFamily="18" charset="0"/>
                <a:cs typeface="Times New Roman" panose="02020603050405020304" pitchFamily="18" charset="0"/>
              </a:rPr>
              <a:t>Their benefits may include, boosting productivity, storing vast amount of data and reducing waste. </a:t>
            </a:r>
          </a:p>
          <a:p>
            <a:pPr marL="0" indent="0">
              <a:buNone/>
            </a:pPr>
            <a:r>
              <a:rPr lang="en-US" sz="2400" dirty="0" smtClean="0">
                <a:latin typeface="Times New Roman" panose="02020603050405020304" pitchFamily="18" charset="0"/>
                <a:cs typeface="Times New Roman" panose="02020603050405020304" pitchFamily="18" charset="0"/>
              </a:rPr>
              <a:t>They aids the clinicians comprehend data quickly </a:t>
            </a:r>
          </a:p>
          <a:p>
            <a:pPr marL="0" indent="0">
              <a:buNone/>
            </a:pPr>
            <a:r>
              <a:rPr lang="en-US" sz="2400" dirty="0" smtClean="0">
                <a:latin typeface="Times New Roman" panose="02020603050405020304" pitchFamily="18" charset="0"/>
                <a:cs typeface="Times New Roman" panose="02020603050405020304" pitchFamily="18" charset="0"/>
              </a:rPr>
              <a:t>Connectivity to internet and other nursing unit’s computers </a:t>
            </a:r>
          </a:p>
          <a:p>
            <a:pPr marL="0" indent="0">
              <a:buNone/>
            </a:pPr>
            <a:r>
              <a:rPr lang="en-US" sz="2400" dirty="0" smtClean="0">
                <a:latin typeface="Times New Roman" panose="02020603050405020304" pitchFamily="18" charset="0"/>
                <a:cs typeface="Times New Roman" panose="02020603050405020304" pitchFamily="18" charset="0"/>
              </a:rPr>
              <a:t>Assist in sorting, searching and organizing information </a:t>
            </a:r>
          </a:p>
          <a:p>
            <a:pPr marL="0" indent="0">
              <a:buNone/>
            </a:pPr>
            <a:r>
              <a:rPr lang="en-US" sz="2400" dirty="0" smtClean="0">
                <a:latin typeface="Times New Roman" panose="02020603050405020304" pitchFamily="18" charset="0"/>
                <a:cs typeface="Times New Roman" panose="02020603050405020304" pitchFamily="18" charset="0"/>
              </a:rPr>
              <a:t>Its ROI must be high by ensuring that its is user friendly and has low maintenance cost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17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smtClean="0">
                <a:latin typeface="Times New Roman" panose="02020603050405020304" pitchFamily="18" charset="0"/>
                <a:cs typeface="Times New Roman" panose="02020603050405020304" pitchFamily="18" charset="0"/>
              </a:rPr>
              <a:t>AMBULANCES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They are vital in saving human lives. </a:t>
            </a:r>
          </a:p>
          <a:p>
            <a:r>
              <a:rPr lang="en-US" sz="2400" dirty="0" smtClean="0">
                <a:latin typeface="Times New Roman" panose="02020603050405020304" pitchFamily="18" charset="0"/>
                <a:cs typeface="Times New Roman" panose="02020603050405020304" pitchFamily="18" charset="0"/>
              </a:rPr>
              <a:t>Emergency pre-hospital medical care </a:t>
            </a:r>
          </a:p>
          <a:p>
            <a:r>
              <a:rPr lang="en-US" sz="2400" dirty="0" smtClean="0">
                <a:latin typeface="Times New Roman" panose="02020603050405020304" pitchFamily="18" charset="0"/>
                <a:cs typeface="Times New Roman" panose="02020603050405020304" pitchFamily="18" charset="0"/>
              </a:rPr>
              <a:t>They will be responding to emergency care and transferring patients to other nursing homes</a:t>
            </a:r>
          </a:p>
          <a:p>
            <a:r>
              <a:rPr lang="en-US" sz="2400" dirty="0" smtClean="0">
                <a:latin typeface="Times New Roman" panose="02020603050405020304" pitchFamily="18" charset="0"/>
                <a:cs typeface="Times New Roman" panose="02020603050405020304" pitchFamily="18" charset="0"/>
              </a:rPr>
              <a:t>Minimal chances of  mishaps before the patient is admitted to the unit </a:t>
            </a:r>
          </a:p>
          <a:p>
            <a:r>
              <a:rPr lang="en-US" sz="2400" dirty="0" smtClean="0">
                <a:latin typeface="Times New Roman" panose="02020603050405020304" pitchFamily="18" charset="0"/>
                <a:cs typeface="Times New Roman" panose="02020603050405020304" pitchFamily="18" charset="0"/>
              </a:rPr>
              <a:t>Immediate and effective life saving care  </a:t>
            </a:r>
          </a:p>
          <a:p>
            <a:r>
              <a:rPr lang="en-US" sz="2400" dirty="0" smtClean="0">
                <a:latin typeface="Times New Roman" panose="02020603050405020304" pitchFamily="18" charset="0"/>
                <a:cs typeface="Times New Roman" panose="02020603050405020304" pitchFamily="18" charset="0"/>
              </a:rPr>
              <a:t>They must have technician and paramedic expert onboard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7532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Times New Roman" panose="02020603050405020304" pitchFamily="18" charset="0"/>
                <a:cs typeface="Times New Roman" panose="02020603050405020304" pitchFamily="18" charset="0"/>
              </a:rPr>
              <a:t> References</a:t>
            </a:r>
            <a:r>
              <a:rPr lang="en-US" dirty="0" smtClean="0"/>
              <a:t> </a:t>
            </a:r>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Grady</a:t>
            </a:r>
            <a:r>
              <a:rPr lang="en-US" sz="2400" dirty="0">
                <a:latin typeface="Times New Roman" panose="02020603050405020304" pitchFamily="18" charset="0"/>
                <a:cs typeface="Times New Roman" panose="02020603050405020304" pitchFamily="18" charset="0"/>
              </a:rPr>
              <a:t>, T. (2009). Interdisciplinary shared governance: Integrating practice,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transforming </a:t>
            </a:r>
            <a:r>
              <a:rPr lang="en-US" sz="2000" dirty="0">
                <a:latin typeface="Times New Roman" panose="02020603050405020304" pitchFamily="18" charset="0"/>
                <a:cs typeface="Times New Roman" panose="02020603050405020304" pitchFamily="18" charset="0"/>
              </a:rPr>
              <a:t>health-care (2nd ed</a:t>
            </a:r>
            <a:r>
              <a:rPr lang="en-US" sz="20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Isaac, L., </a:t>
            </a:r>
            <a:r>
              <a:rPr lang="en-US" sz="2400" dirty="0" err="1" smtClean="0">
                <a:latin typeface="Times New Roman" panose="02020603050405020304" pitchFamily="18" charset="0"/>
                <a:cs typeface="Times New Roman" panose="02020603050405020304" pitchFamily="18" charset="0"/>
              </a:rPr>
              <a:t>Lawal</a:t>
            </a:r>
            <a:r>
              <a:rPr lang="en-US" sz="2400" dirty="0" smtClean="0">
                <a:latin typeface="Times New Roman" panose="02020603050405020304" pitchFamily="18" charset="0"/>
                <a:cs typeface="Times New Roman" panose="02020603050405020304" pitchFamily="18" charset="0"/>
              </a:rPr>
              <a:t>, M. &amp; </a:t>
            </a:r>
            <a:r>
              <a:rPr lang="en-US" sz="2400" dirty="0" err="1" smtClean="0">
                <a:latin typeface="Times New Roman" panose="02020603050405020304" pitchFamily="18" charset="0"/>
                <a:cs typeface="Times New Roman" panose="02020603050405020304" pitchFamily="18" charset="0"/>
              </a:rPr>
              <a:t>Okol</a:t>
            </a:r>
            <a:r>
              <a:rPr lang="en-US" sz="2400" dirty="0" smtClean="0">
                <a:latin typeface="Times New Roman" panose="02020603050405020304" pitchFamily="18" charset="0"/>
                <a:cs typeface="Times New Roman" panose="02020603050405020304" pitchFamily="18" charset="0"/>
              </a:rPr>
              <a:t>, M. (2015). </a:t>
            </a:r>
            <a:r>
              <a:rPr lang="en-US" sz="2400" dirty="0">
                <a:latin typeface="Times New Roman" panose="02020603050405020304" pitchFamily="18" charset="0"/>
                <a:cs typeface="Times New Roman" panose="02020603050405020304" pitchFamily="18" charset="0"/>
              </a:rPr>
              <a:t>A Systematic Review of Budgeting and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Budgetary </a:t>
            </a:r>
            <a:r>
              <a:rPr lang="en-US" sz="2000" dirty="0">
                <a:latin typeface="Times New Roman" panose="02020603050405020304" pitchFamily="18" charset="0"/>
                <a:cs typeface="Times New Roman" panose="02020603050405020304" pitchFamily="18" charset="0"/>
              </a:rPr>
              <a:t>Control in Government Owned Organizations . </a:t>
            </a:r>
            <a:r>
              <a:rPr lang="en-US" sz="2000" i="1" dirty="0">
                <a:latin typeface="Times New Roman" panose="02020603050405020304" pitchFamily="18" charset="0"/>
                <a:cs typeface="Times New Roman" panose="02020603050405020304" pitchFamily="18" charset="0"/>
              </a:rPr>
              <a:t>Research Journal of Finance and </a:t>
            </a:r>
            <a:r>
              <a:rPr lang="en-US" sz="2000" i="1" dirty="0" smtClean="0">
                <a:latin typeface="Times New Roman" panose="02020603050405020304" pitchFamily="18" charset="0"/>
                <a:cs typeface="Times New Roman" panose="02020603050405020304" pitchFamily="18" charset="0"/>
              </a:rPr>
              <a:t>Accounting</a:t>
            </a:r>
            <a:r>
              <a:rPr lang="en-US" sz="2000" dirty="0" smtClean="0">
                <a:latin typeface="Times New Roman" panose="02020603050405020304" pitchFamily="18" charset="0"/>
                <a:cs typeface="Times New Roman" panose="02020603050405020304" pitchFamily="18" charset="0"/>
              </a:rPr>
              <a:t>. 6(6) ,pp:1-10.</a:t>
            </a:r>
          </a:p>
          <a:p>
            <a:pPr marL="0" indent="0">
              <a:buNone/>
            </a:pPr>
            <a:r>
              <a:rPr lang="en-US" sz="2400" dirty="0" smtClean="0">
                <a:latin typeface="Times New Roman" panose="02020603050405020304" pitchFamily="18" charset="0"/>
                <a:cs typeface="Times New Roman" panose="02020603050405020304" pitchFamily="18" charset="0"/>
              </a:rPr>
              <a:t>Patient </a:t>
            </a:r>
            <a:r>
              <a:rPr lang="en-US" sz="2400" dirty="0">
                <a:latin typeface="Times New Roman" panose="02020603050405020304" pitchFamily="18" charset="0"/>
                <a:cs typeface="Times New Roman" panose="02020603050405020304" pitchFamily="18" charset="0"/>
              </a:rPr>
              <a:t>Protection and Affordable Care Act (ACA). (2010). Compilation of Patient </a:t>
            </a:r>
            <a:endParaRPr lang="en-US" sz="2400" dirty="0" smtClean="0">
              <a:latin typeface="Times New Roman" panose="02020603050405020304" pitchFamily="18" charset="0"/>
              <a:cs typeface="Times New Roman" panose="02020603050405020304" pitchFamily="18" charset="0"/>
            </a:endParaRPr>
          </a:p>
          <a:p>
            <a:pPr marL="457200" lvl="1" indent="0">
              <a:buNone/>
            </a:pPr>
            <a:r>
              <a:rPr lang="en-US" sz="2000" dirty="0" smtClean="0">
                <a:latin typeface="Times New Roman" panose="02020603050405020304" pitchFamily="18" charset="0"/>
                <a:cs typeface="Times New Roman" panose="02020603050405020304" pitchFamily="18" charset="0"/>
              </a:rPr>
              <a:t>Protection </a:t>
            </a:r>
            <a:r>
              <a:rPr lang="en-US" sz="2000" dirty="0">
                <a:latin typeface="Times New Roman" panose="02020603050405020304" pitchFamily="18" charset="0"/>
                <a:cs typeface="Times New Roman" panose="02020603050405020304" pitchFamily="18" charset="0"/>
              </a:rPr>
              <a:t>and Affordable Care Act (Pub. L. No. 111-148, §2702, 124 Stat. 119, 318-319). Retrieved from http:// </a:t>
            </a:r>
            <a:r>
              <a:rPr lang="en-US" sz="2000" dirty="0" err="1">
                <a:latin typeface="Times New Roman" panose="02020603050405020304" pitchFamily="18" charset="0"/>
                <a:cs typeface="Times New Roman" panose="02020603050405020304" pitchFamily="18" charset="0"/>
              </a:rPr>
              <a:t>housedocs</a:t>
            </a:r>
            <a:r>
              <a:rPr lang="en-US" sz="2000" dirty="0">
                <a:latin typeface="Times New Roman" panose="02020603050405020304" pitchFamily="18" charset="0"/>
                <a:cs typeface="Times New Roman" panose="02020603050405020304" pitchFamily="18" charset="0"/>
              </a:rPr>
              <a:t> .house.gov/</a:t>
            </a:r>
            <a:r>
              <a:rPr lang="en-US" sz="2000" dirty="0" err="1">
                <a:latin typeface="Times New Roman" panose="02020603050405020304" pitchFamily="18" charset="0"/>
                <a:cs typeface="Times New Roman" panose="02020603050405020304" pitchFamily="18" charset="0"/>
              </a:rPr>
              <a:t>energycommerce</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ppacacon.pdfPorter</a:t>
            </a:r>
            <a:r>
              <a:rPr lang="en-US" sz="2000" dirty="0">
                <a:latin typeface="Times New Roman" panose="02020603050405020304" pitchFamily="18" charset="0"/>
                <a:cs typeface="Times New Roman" panose="02020603050405020304" pitchFamily="18" charset="0"/>
              </a:rPr>
              <a:t>-O</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457200" lvl="1"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742503"/>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410</TotalTime>
  <Words>1964</Words>
  <Application>Microsoft Office PowerPoint</Application>
  <PresentationFormat>Widescreen</PresentationFormat>
  <Paragraphs>113</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Office Theme</vt:lpstr>
      <vt:lpstr>OPERATIONAL BUDGETING   </vt:lpstr>
      <vt:lpstr>KEY COMPONENTS </vt:lpstr>
      <vt:lpstr>STAFFING COMPONENT  </vt:lpstr>
      <vt:lpstr>EQUIPMENT AND SUPPLIES </vt:lpstr>
      <vt:lpstr>INTERDEPARTMENTAL CHARGES </vt:lpstr>
      <vt:lpstr>NET INCOME OR LOSS </vt:lpstr>
      <vt:lpstr>CAPITAL PURCHASES </vt:lpstr>
      <vt:lpstr>MACHINERY </vt:lpstr>
      <vt:lpstr>CASH REGISTERS </vt:lpstr>
      <vt:lpstr>COMPUTERS </vt:lpstr>
      <vt:lpstr>AMBULANCES  </vt:lpstr>
      <vt:lpstr> 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BUDGETING</dc:title>
  <dc:creator>ELOHIM</dc:creator>
  <cp:lastModifiedBy>ELOHIM</cp:lastModifiedBy>
  <cp:revision>44</cp:revision>
  <dcterms:created xsi:type="dcterms:W3CDTF">2020-02-10T10:18:25Z</dcterms:created>
  <dcterms:modified xsi:type="dcterms:W3CDTF">2020-02-10T17:55:41Z</dcterms:modified>
</cp:coreProperties>
</file>